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4"/>
  </p:sldMasterIdLst>
  <p:notesMasterIdLst>
    <p:notesMasterId r:id="rId26"/>
  </p:notesMasterIdLst>
  <p:sldIdLst>
    <p:sldId id="256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64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DE3"/>
    <a:srgbClr val="5D85A9"/>
    <a:srgbClr val="204C81"/>
    <a:srgbClr val="19396E"/>
    <a:srgbClr val="1F4C81"/>
    <a:srgbClr val="1B4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0929" autoAdjust="0"/>
  </p:normalViewPr>
  <p:slideViewPr>
    <p:cSldViewPr>
      <p:cViewPr varScale="1">
        <p:scale>
          <a:sx n="94" d="100"/>
          <a:sy n="94" d="100"/>
        </p:scale>
        <p:origin x="107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 lessons learned published</a:t>
            </a:r>
          </a:p>
          <a:p>
            <a:r>
              <a:rPr lang="en-US" dirty="0" smtClean="0"/>
              <a:t> In 2016, there were 85 non-EMS brief reports submitted to the ERO. This was a substantial increase when compared to 50 non-EMS reports submitted to the ERO in 2015.   77 of these 85 events were Category 1 events, 6 were Category 2 events and 2 were Category 3.a events in ERCOT. Subsequent to January 1, 2017, the two Category 3.a events in ERCOT would be classified as a Category 1.g event to more accurately reflect the risk associated with these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2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6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883E4-5EA8-4E97-BA34-E9C536EAAA7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728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dirty="0">
                <a:solidFill>
                  <a:schemeClr val="accent6"/>
                </a:solidFill>
              </a:rPr>
              <a:t>Reconciliation of data, trend analysis; Conduct GAP analysis on </a:t>
            </a:r>
            <a:r>
              <a:rPr lang="en-US" i="1" dirty="0">
                <a:solidFill>
                  <a:schemeClr val="accent6"/>
                </a:solidFill>
              </a:rPr>
              <a:t>Standards</a:t>
            </a:r>
            <a:r>
              <a:rPr lang="en-US" dirty="0">
                <a:solidFill>
                  <a:schemeClr val="accent6"/>
                </a:solidFill>
              </a:rPr>
              <a:t> and </a:t>
            </a:r>
            <a:r>
              <a:rPr lang="en-US" i="1" dirty="0">
                <a:solidFill>
                  <a:schemeClr val="accent6"/>
                </a:solidFill>
              </a:rPr>
              <a:t>Compliance Monitoring Program</a:t>
            </a:r>
          </a:p>
          <a:p>
            <a:r>
              <a:rPr lang="en-US" dirty="0">
                <a:solidFill>
                  <a:schemeClr val="accent6"/>
                </a:solidFill>
              </a:rPr>
              <a:t>Improved; Lessons Learned, Guidelines, Standards, Monitoring, Education,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0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PPT_cover_f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ERC_PPT_cover_final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Subtitle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7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9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B688A0-4A93-416A-9DB5-422E6FF5FE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0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Subtitle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PPT_cover_final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 smtClean="0">
                <a:solidFill>
                  <a:srgbClr val="204C81"/>
                </a:solidFill>
              </a:rPr>
              <a:t>RELIABILITY | ACCOUNTABILITY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49" r:id="rId9"/>
    <p:sldLayoutId id="2147483660" r:id="rId10"/>
    <p:sldLayoutId id="2147483650" r:id="rId11"/>
    <p:sldLayoutId id="2147483658" r:id="rId12"/>
    <p:sldLayoutId id="2147483652" r:id="rId13"/>
    <p:sldLayoutId id="2147483653" r:id="rId14"/>
    <p:sldLayoutId id="2147483659" r:id="rId15"/>
    <p:sldLayoutId id="2147483655" r:id="rId16"/>
    <p:sldLayoutId id="2147483670" r:id="rId1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849366"/>
            <a:ext cx="8291512" cy="31798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  <a:ea typeface="Tahoma" pitchFamily="34" charset="0"/>
                <a:cs typeface="Tahoma" pitchFamily="34" charset="0"/>
              </a:rPr>
              <a:t>WECC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0" dirty="0" smtClean="0">
                <a:latin typeface="Tahoma" pitchFamily="84" charset="0"/>
              </a:rPr>
              <a:t>August 2017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84" charset="0"/>
              </a:rPr>
              <a:t>Reliability Workshop</a:t>
            </a:r>
            <a:r>
              <a:rPr lang="en-US" sz="2000" i="0" kern="0" dirty="0">
                <a:latin typeface="Tahoma" pitchFamily="84" charset="0"/>
              </a:rPr>
              <a:t/>
            </a:r>
            <a:br>
              <a:rPr lang="en-US" sz="2000" i="0" kern="0" dirty="0">
                <a:latin typeface="Tahoma" pitchFamily="84" charset="0"/>
              </a:rPr>
            </a:br>
            <a:r>
              <a:rPr lang="en-US" sz="2000" i="0" kern="0" dirty="0">
                <a:latin typeface="Tahoma" pitchFamily="84" charset="0"/>
              </a:rPr>
              <a:t/>
            </a:r>
            <a:br>
              <a:rPr lang="en-US" sz="2000" i="0" kern="0" dirty="0">
                <a:latin typeface="Tahoma" pitchFamily="84" charset="0"/>
              </a:rPr>
            </a:br>
            <a:r>
              <a:rPr lang="en-US" sz="2000" i="0" kern="0" dirty="0" smtClean="0">
                <a:latin typeface="Tahoma" pitchFamily="84" charset="0"/>
              </a:rPr>
              <a:t>James Merlo, PhD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0" kern="0" dirty="0" smtClean="0">
                <a:latin typeface="Tahoma" pitchFamily="84" charset="0"/>
              </a:rPr>
              <a:t>Vice President, Reliability Risk Management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0" kern="0" dirty="0" smtClean="0">
                <a:latin typeface="Tahoma" pitchFamily="84" charset="0"/>
              </a:rPr>
              <a:t>August 29, 2017</a:t>
            </a:r>
            <a:endParaRPr lang="en-US" sz="2000" i="0" kern="0" dirty="0">
              <a:latin typeface="Tahoma" pitchFamily="8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8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Retirement/displacement of conventional generation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Variable energy resources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Rapid penetration of electronically-coupled </a:t>
            </a:r>
            <a:r>
              <a:rPr lang="en-US" dirty="0" smtClean="0">
                <a:solidFill>
                  <a:schemeClr val="tx1"/>
                </a:solidFill>
              </a:rPr>
              <a:t>resources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Essential Reliability Services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Reduced inertia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Frequency Reponses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Voltage Support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Ramping and flexibility needs</a:t>
            </a:r>
          </a:p>
          <a:p>
            <a:r>
              <a:rPr lang="en-US" dirty="0">
                <a:solidFill>
                  <a:schemeClr val="tx1"/>
                </a:solidFill>
              </a:rPr>
              <a:t>Rapid penetration of new loads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System controls and protection coordination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Modeling and simulation constraints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Increasing interface with distribution-centric 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Dynamic Character is Changing</a:t>
            </a:r>
          </a:p>
        </p:txBody>
      </p:sp>
    </p:spTree>
    <p:extLst>
      <p:ext uri="{BB962C8B-B14F-4D97-AF65-F5344CB8AC3E}">
        <p14:creationId xmlns:p14="http://schemas.microsoft.com/office/powerpoint/2010/main" val="32231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perceptor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00250"/>
            <a:ext cx="6172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</a:t>
            </a:r>
            <a:r>
              <a:rPr lang="en-US" dirty="0" smtClean="0"/>
              <a:t>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5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(picture of sig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21457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Direction?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5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 as Planned</a:t>
            </a:r>
          </a:p>
        </p:txBody>
      </p:sp>
      <p:pic>
        <p:nvPicPr>
          <p:cNvPr id="20486" name="Picture 4" descr="MIlpitas 2300_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239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45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 as Executed</a:t>
            </a:r>
          </a:p>
        </p:txBody>
      </p:sp>
      <p:pic>
        <p:nvPicPr>
          <p:cNvPr id="19462" name="Picture 4" descr="MIlpitas 2300_1A &amp; 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4200" cy="483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33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Human Capital</a:t>
            </a:r>
          </a:p>
        </p:txBody>
      </p:sp>
      <p:pic>
        <p:nvPicPr>
          <p:cNvPr id="16390" name="Picture 11" descr="1-9-2012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40155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2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71600" y="1828800"/>
            <a:ext cx="6312695" cy="3657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9" descr="IMG_0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19172" y="1524000"/>
            <a:ext cx="7017549" cy="467881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Trying to do the Right </a:t>
            </a:r>
            <a:r>
              <a:rPr lang="en-US" dirty="0" smtClean="0"/>
              <a:t>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</a:t>
            </a:r>
            <a:r>
              <a:rPr lang="en-US" dirty="0"/>
              <a:t>i</a:t>
            </a:r>
            <a:r>
              <a:rPr lang="en-US" dirty="0" smtClean="0"/>
              <a:t>t is a Human</a:t>
            </a:r>
            <a:endParaRPr lang="en-US" dirty="0"/>
          </a:p>
        </p:txBody>
      </p:sp>
      <p:pic>
        <p:nvPicPr>
          <p:cNvPr id="558082" name="Picture 2" descr="F:\Chains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647" y="1600200"/>
            <a:ext cx="3547242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17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u="sng" dirty="0" smtClean="0"/>
              <a:t>Artifacts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elp </a:t>
            </a:r>
            <a:r>
              <a:rPr lang="en-US" dirty="0"/>
              <a:t>D</a:t>
            </a:r>
            <a:r>
              <a:rPr lang="en-US" dirty="0" smtClean="0"/>
              <a:t>efine </a:t>
            </a:r>
            <a:r>
              <a:rPr lang="en-US" dirty="0"/>
              <a:t>Y</a:t>
            </a:r>
            <a:r>
              <a:rPr lang="en-US" dirty="0" smtClean="0"/>
              <a:t>ou</a:t>
            </a:r>
            <a:endParaRPr lang="en-US" dirty="0"/>
          </a:p>
        </p:txBody>
      </p:sp>
      <p:pic>
        <p:nvPicPr>
          <p:cNvPr id="4" name="Picture 1" descr="C:\Documents and Settings\merloj\Desktop\Electrical Accidents\7bca0d81d3b28e9ab67bbdb956a7dda3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657350"/>
            <a:ext cx="6009564" cy="4026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6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versus Consequences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553200" cy="49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2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Analysis Process Capturing Faint Signals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59155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728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 bwMode="auto">
          <a:xfrm>
            <a:off x="1143000" y="5486400"/>
            <a:ext cx="6858000" cy="514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1771650" y="2800350"/>
            <a:ext cx="4800600" cy="2628900"/>
          </a:xfrm>
          <a:prstGeom prst="rect">
            <a:avLst/>
          </a:prstGeom>
          <a:solidFill>
            <a:srgbClr val="FF7C80"/>
          </a:solidFill>
          <a:ln w="3810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1771650" y="1600200"/>
            <a:ext cx="4800600" cy="857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7" name="Bent Arrow 6"/>
          <p:cNvSpPr/>
          <p:nvPr/>
        </p:nvSpPr>
        <p:spPr>
          <a:xfrm>
            <a:off x="2228850" y="2005832"/>
            <a:ext cx="800100" cy="508769"/>
          </a:xfrm>
          <a:prstGeom prst="bentArrow">
            <a:avLst/>
          </a:prstGeom>
          <a:solidFill>
            <a:srgbClr val="607DFA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2228850" y="2743200"/>
            <a:ext cx="742950" cy="1314450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4551" y="1543051"/>
            <a:ext cx="864339" cy="6001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Event</a:t>
            </a:r>
          </a:p>
          <a:p>
            <a:r>
              <a:rPr lang="en-US" sz="1200" b="1" dirty="0">
                <a:solidFill>
                  <a:schemeClr val="accent6"/>
                </a:solidFill>
              </a:rPr>
              <a:t>Report</a:t>
            </a:r>
          </a:p>
          <a:p>
            <a:r>
              <a:rPr lang="en-US" sz="900" dirty="0">
                <a:solidFill>
                  <a:schemeClr val="accent6"/>
                </a:solidFill>
              </a:rPr>
              <a:t>(EA Process)</a:t>
            </a:r>
          </a:p>
        </p:txBody>
      </p:sp>
      <p:sp>
        <p:nvSpPr>
          <p:cNvPr id="3" name="Explosion 1 2"/>
          <p:cNvSpPr/>
          <p:nvPr/>
        </p:nvSpPr>
        <p:spPr>
          <a:xfrm>
            <a:off x="1257300" y="2114550"/>
            <a:ext cx="514350" cy="1085850"/>
          </a:xfrm>
          <a:prstGeom prst="irregularSeal1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000501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Compliance</a:t>
            </a:r>
          </a:p>
          <a:p>
            <a:r>
              <a:rPr lang="en-US" sz="1200" b="1" dirty="0">
                <a:solidFill>
                  <a:schemeClr val="accent6"/>
                </a:solidFill>
              </a:rPr>
              <a:t>Assessment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5901" y="5461085"/>
            <a:ext cx="1449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Registered Entity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4650" y="5413801"/>
            <a:ext cx="22288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</a:rPr>
              <a:t>Regional Entity</a:t>
            </a:r>
          </a:p>
          <a:p>
            <a:pPr algn="ctr"/>
            <a:r>
              <a:rPr lang="en-US" sz="1050" dirty="0">
                <a:solidFill>
                  <a:schemeClr val="accent6"/>
                </a:solidFill>
              </a:rPr>
              <a:t>Quality Review and  PV Screen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3143250" y="3657600"/>
            <a:ext cx="342900" cy="40005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>
            <a:off x="3200400" y="2857500"/>
            <a:ext cx="857250" cy="685800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V="1">
            <a:off x="3200400" y="4229100"/>
            <a:ext cx="857250" cy="685800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600450" y="3771900"/>
            <a:ext cx="514350" cy="28575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3730" y="2889335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High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150" y="3371851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Less than adequate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57551" y="4603835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No Report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00401" y="1847420"/>
            <a:ext cx="6857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Review 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Refine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52351" y="3663242"/>
            <a:ext cx="7841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6"/>
                </a:solidFill>
              </a:rPr>
              <a:t>Refine </a:t>
            </a:r>
          </a:p>
          <a:p>
            <a:r>
              <a:rPr lang="en-US" sz="1050" dirty="0">
                <a:solidFill>
                  <a:schemeClr val="accent6"/>
                </a:solidFill>
              </a:rPr>
              <a:t>with entity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3943350" y="1931179"/>
            <a:ext cx="457200" cy="285750"/>
          </a:xfrm>
          <a:prstGeom prst="rightArrow">
            <a:avLst/>
          </a:prstGeom>
          <a:solidFill>
            <a:srgbClr val="607DFA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57700" y="1828801"/>
            <a:ext cx="7429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Cause Analysis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5314950" y="1931179"/>
            <a:ext cx="457200" cy="285750"/>
          </a:xfrm>
          <a:prstGeom prst="rightArrow">
            <a:avLst/>
          </a:prstGeom>
          <a:solidFill>
            <a:srgbClr val="607DFA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81534" y="1847420"/>
            <a:ext cx="79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Trend Analysis</a:t>
            </a:r>
          </a:p>
        </p:txBody>
      </p:sp>
      <p:sp>
        <p:nvSpPr>
          <p:cNvPr id="33" name="5-Point Star 32"/>
          <p:cNvSpPr/>
          <p:nvPr/>
        </p:nvSpPr>
        <p:spPr>
          <a:xfrm>
            <a:off x="4114800" y="4457700"/>
            <a:ext cx="400050" cy="45720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4" name="Bent Arrow 33"/>
          <p:cNvSpPr/>
          <p:nvPr/>
        </p:nvSpPr>
        <p:spPr>
          <a:xfrm>
            <a:off x="4400550" y="4171950"/>
            <a:ext cx="571500" cy="285750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flipV="1">
            <a:off x="4400550" y="4972050"/>
            <a:ext cx="571500" cy="285750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572000" y="4400550"/>
            <a:ext cx="400050" cy="17145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4572000" y="4857750"/>
            <a:ext cx="400050" cy="17145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4900" y="4057651"/>
            <a:ext cx="1069524" cy="13042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accent6"/>
                </a:solidFill>
              </a:rPr>
              <a:t>Investigate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accent6"/>
                </a:solidFill>
              </a:rPr>
              <a:t>Spot Check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accent6"/>
                </a:solidFill>
              </a:rPr>
              <a:t>Data Submittal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accent6"/>
                </a:solidFill>
              </a:rPr>
              <a:t>Add to Audit</a:t>
            </a:r>
          </a:p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accent6"/>
                </a:solidFill>
              </a:rPr>
              <a:t>No action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028950" y="1714501"/>
            <a:ext cx="0" cy="3948931"/>
          </a:xfrm>
          <a:prstGeom prst="line">
            <a:avLst/>
          </a:prstGeom>
          <a:ln w="15875">
            <a:solidFill>
              <a:schemeClr val="accent6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143500" y="1714500"/>
            <a:ext cx="0" cy="3943350"/>
          </a:xfrm>
          <a:prstGeom prst="line">
            <a:avLst/>
          </a:prstGeom>
          <a:ln w="15875">
            <a:solidFill>
              <a:schemeClr val="accent6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58000" y="2914651"/>
            <a:ext cx="10287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Emphasis on Data and Analysis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57750" y="5413801"/>
            <a:ext cx="21717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</a:rPr>
              <a:t>NERC</a:t>
            </a:r>
          </a:p>
          <a:p>
            <a:pPr algn="ctr"/>
            <a:r>
              <a:rPr lang="en-US" sz="1050" dirty="0">
                <a:solidFill>
                  <a:schemeClr val="accent6"/>
                </a:solidFill>
              </a:rPr>
              <a:t>Support and Oversight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00250" y="4572000"/>
            <a:ext cx="12573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6"/>
                </a:solidFill>
              </a:rPr>
              <a:t>Report PV as necessary</a:t>
            </a:r>
            <a:endParaRPr lang="en-US" sz="825" dirty="0">
              <a:solidFill>
                <a:schemeClr val="accent6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 rot="2683689">
            <a:off x="2746959" y="4987816"/>
            <a:ext cx="927430" cy="1714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657600" y="3314700"/>
            <a:ext cx="28575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Brace 53"/>
          <p:cNvSpPr/>
          <p:nvPr/>
        </p:nvSpPr>
        <p:spPr>
          <a:xfrm>
            <a:off x="6572250" y="2000250"/>
            <a:ext cx="342900" cy="1200150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58000" y="228600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Incentives and Credit </a:t>
            </a:r>
          </a:p>
        </p:txBody>
      </p:sp>
      <p:sp>
        <p:nvSpPr>
          <p:cNvPr id="45" name="5-Point Star 44"/>
          <p:cNvSpPr/>
          <p:nvPr/>
        </p:nvSpPr>
        <p:spPr>
          <a:xfrm>
            <a:off x="3657600" y="5772150"/>
            <a:ext cx="171450" cy="17145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02490" y="5769918"/>
            <a:ext cx="10486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6"/>
                </a:solidFill>
              </a:rPr>
              <a:t>Decision Point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8000" y="3714750"/>
            <a:ext cx="102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6"/>
                </a:solidFill>
              </a:rPr>
              <a:t>Improved</a:t>
            </a:r>
          </a:p>
          <a:p>
            <a:r>
              <a:rPr lang="en-US" sz="1350" dirty="0">
                <a:solidFill>
                  <a:schemeClr val="accent6"/>
                </a:solidFill>
              </a:rPr>
              <a:t>Information to Industry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4572000" y="4629150"/>
            <a:ext cx="400050" cy="17145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71801" y="3771900"/>
            <a:ext cx="771365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Quality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57651" y="4580751"/>
            <a:ext cx="5501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Risk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580" y="2457450"/>
            <a:ext cx="7088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accent6"/>
                </a:solidFill>
              </a:rPr>
              <a:t>Event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14700" y="2457450"/>
            <a:ext cx="742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6"/>
                </a:solidFill>
              </a:rPr>
              <a:t>RISK?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1650" y="2489285"/>
            <a:ext cx="12674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Self assessment</a:t>
            </a:r>
          </a:p>
        </p:txBody>
      </p:sp>
      <p:sp>
        <p:nvSpPr>
          <p:cNvPr id="63" name="TextBox 62"/>
          <p:cNvSpPr txBox="1"/>
          <p:nvPr/>
        </p:nvSpPr>
        <p:spPr>
          <a:xfrm rot="19021135">
            <a:off x="7075556" y="1676241"/>
            <a:ext cx="91440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b="1" i="0" dirty="0">
                <a:solidFill>
                  <a:schemeClr val="accent6"/>
                </a:solidFill>
              </a:rPr>
              <a:t>Improved Reliability</a:t>
            </a: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2571750" y="2171700"/>
            <a:ext cx="628650" cy="16002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7030A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2514601" y="2800350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6"/>
                </a:solidFill>
              </a:rPr>
              <a:t>Monitor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70383" y="4718761"/>
            <a:ext cx="11306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6"/>
                </a:solidFill>
              </a:rPr>
              <a:t>Fair </a:t>
            </a:r>
          </a:p>
          <a:p>
            <a:r>
              <a:rPr lang="en-US" sz="1350" dirty="0">
                <a:solidFill>
                  <a:schemeClr val="accent6"/>
                </a:solidFill>
              </a:rPr>
              <a:t>Treatment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72150" y="3600451"/>
            <a:ext cx="79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Trend Analysis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Analysis and </a:t>
            </a:r>
            <a:r>
              <a:rPr lang="en-US" dirty="0" smtClean="0"/>
              <a:t>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92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064417" cy="518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1" y="152400"/>
            <a:ext cx="6019800" cy="655638"/>
          </a:xfrm>
        </p:spPr>
        <p:txBody>
          <a:bodyPr/>
          <a:lstStyle/>
          <a:p>
            <a:r>
              <a:rPr lang="en-US" dirty="0"/>
              <a:t>Event Severity Remains on Good Glideslope</a:t>
            </a:r>
          </a:p>
        </p:txBody>
      </p:sp>
    </p:spTree>
    <p:extLst>
      <p:ext uri="{BB962C8B-B14F-4D97-AF65-F5344CB8AC3E}">
        <p14:creationId xmlns:p14="http://schemas.microsoft.com/office/powerpoint/2010/main" val="964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546598" cy="5216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Decline in Average Transmission Outage Severity</a:t>
            </a:r>
          </a:p>
        </p:txBody>
      </p:sp>
    </p:spTree>
    <p:extLst>
      <p:ext uri="{BB962C8B-B14F-4D97-AF65-F5344CB8AC3E}">
        <p14:creationId xmlns:p14="http://schemas.microsoft.com/office/powerpoint/2010/main" val="425053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Misoperations</a:t>
            </a:r>
            <a:r>
              <a:rPr lang="en-US" dirty="0" smtClean="0"/>
              <a:t> by Cause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534400" cy="4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340623" cy="4511711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 bwMode="auto">
          <a:xfrm rot="10800000">
            <a:off x="7315200" y="846138"/>
            <a:ext cx="857250" cy="285750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Misoperations Rates Continuing to Decline</a:t>
            </a:r>
          </a:p>
        </p:txBody>
      </p:sp>
    </p:spTree>
    <p:extLst>
      <p:ext uri="{BB962C8B-B14F-4D97-AF65-F5344CB8AC3E}">
        <p14:creationId xmlns:p14="http://schemas.microsoft.com/office/powerpoint/2010/main" val="16560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Misoperation</a:t>
            </a:r>
            <a:r>
              <a:rPr lang="en-US" dirty="0" smtClean="0"/>
              <a:t> Rate by Year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330843" cy="41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Sustained Outages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96018"/>
              </p:ext>
            </p:extLst>
          </p:nvPr>
        </p:nvGraphicFramePr>
        <p:xfrm>
          <a:off x="685800" y="1447797"/>
          <a:ext cx="7867650" cy="4933947"/>
        </p:xfrm>
        <a:graphic>
          <a:graphicData uri="http://schemas.openxmlformats.org/drawingml/2006/table">
            <a:tbl>
              <a:tblPr firstRow="1" firstCol="1" bandRow="1"/>
              <a:tblGrid>
                <a:gridCol w="2904488"/>
                <a:gridCol w="973483"/>
                <a:gridCol w="1356491"/>
                <a:gridCol w="1308614"/>
                <a:gridCol w="1324574"/>
              </a:tblGrid>
              <a:tr h="23688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Table B.14: TADS Sustained Outages 100 kV+ (2015)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4D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9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Sustained Cause Code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Outages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 Outage Duration (Hours)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Outage Duration (Hours)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Maximum Duration (Days)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5DA"/>
                    </a:solidFill>
                  </a:tcPr>
                </a:tc>
              </a:tr>
              <a:tr h="2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Failed AC Circuit Equipment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Failed AC Substation Equipment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Weather- excluding lightning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Misoperation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Foreign Interference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Lightning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 Error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Power System Condition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Vegetation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Contamination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61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Vandalism- Terrorism- or Malicious Acts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161.4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6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Sustained Outages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69711"/>
              </p:ext>
            </p:extLst>
          </p:nvPr>
        </p:nvGraphicFramePr>
        <p:xfrm>
          <a:off x="838200" y="1447800"/>
          <a:ext cx="7620000" cy="4953003"/>
        </p:xfrm>
        <a:graphic>
          <a:graphicData uri="http://schemas.openxmlformats.org/drawingml/2006/table">
            <a:tbl>
              <a:tblPr firstRow="1" firstCol="1" bandRow="1"/>
              <a:tblGrid>
                <a:gridCol w="2813063"/>
                <a:gridCol w="942840"/>
                <a:gridCol w="1313793"/>
                <a:gridCol w="1267423"/>
                <a:gridCol w="1282881"/>
              </a:tblGrid>
              <a:tr h="237801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Table B.14: TADS Sustained Outages 100 kV+ (2015)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4D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1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Sustained Cause Code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Outages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 Outage Duration (Hours)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Outage Duration (Hours)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5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Maximum Duration (Days)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5DA"/>
                    </a:solidFill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Failed AC Circuit Equipment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Failed AC Substation Equipment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Weather- excluding lightning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Misoperation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Foreign Interference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Lightning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 Error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Power System Condition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Vegetation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Contamination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78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Vandalism- Terrorism- or Malicious Acts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6845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161.4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3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495477" y="2971800"/>
            <a:ext cx="8189720" cy="44087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799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Template [Read-Only]" id="{ACA9F5C9-49F5-410A-99FE-CC58C2B41328}" vid="{93CC1F28-02F3-4153-8869-4B9A6B6273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ocument_x0020_Categorization_x0020_Policy xmlns="2fb8a92a-9032-49d6-b983-191f0a73b01f">N/A</Document_x0020_Categorization_x0020_Policy>
    <TaxCatchAll xmlns="4bd63098-0c83-43cf-abdd-085f2cc55a51">
      <Value>1714</Value>
    </TaxCatchAll>
    <Privacy xmlns="2fb8a92a-9032-49d6-b983-191f0a73b01f">Public</Privacy>
    <Event_x0020_ID xmlns="4bd63098-0c83-43cf-abdd-085f2cc55a51">13166</Event_x0020_ID>
    <Committee xmlns="2fb8a92a-9032-49d6-b983-191f0a73b01f"/>
    <WECC_x0020_Status xmlns="2fb8a92a-9032-49d6-b983-191f0a73b01f" xsi:nil="true"/>
    <Owner_x0020_Group xmlns="2fb8a92a-9032-49d6-b983-191f0a73b01f">
      <Value>Operations Performance Analysis</Value>
    </Owner_x0020_Group>
    <TaxKeywordTaxHTField xmlns="4bd63098-0c83-43cf-abdd-085f2cc55a51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Workshops</TermName>
          <TermId xmlns="http://schemas.microsoft.com/office/infopath/2007/PartnerControls">ac0e11db-49ed-438d-9080-f92014019eb8</TermId>
        </TermInfo>
      </Terms>
    </TaxKeywordTaxHTField>
    <_dlc_DocId xmlns="4bd63098-0c83-43cf-abdd-085f2cc55a51">YWEQ7USXTMD7-3-7617</_dlc_DocId>
    <_dlc_DocIdUrl xmlns="4bd63098-0c83-43cf-abdd-085f2cc55a51">
      <Url>https://www.wecc.org/_layouts/15/DocIdRedir.aspx?ID=YWEQ7USXTMD7-3-7617</Url>
      <Description>YWEQ7USXTMD7-3-7617</Description>
    </_dlc_DocIdUrl>
    <Jurisdiction xmlns="2fb8a92a-9032-49d6-b983-191f0a73b01f"/>
    <Standard_x0020_Family xmlns="2fb8a92a-9032-49d6-b983-191f0a73b01f" xsi:nil="true"/>
    <Other_x0020_Reliability_x0020_Documents xmlns="2fb8a92a-9032-49d6-b983-191f0a73b01f">Misoperations</Other_x0020_Reliability_x0020_Documents>
    <Adopted_x002f_Approved_x0020_By xmlns="2fb8a92a-9032-49d6-b983-191f0a73b01f" xsi:nil="true"/>
    <Approver xmlns="4bd63098-0c83-43cf-abdd-085f2cc55a51">
      <UserInfo>
        <DisplayName/>
        <AccountId/>
        <AccountType/>
      </UserInfo>
    </Approv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ther Reliability Documents" ma:contentTypeID="0x010100E45EF0F8AAA65E428351BA36F1B645BE1200CA280BBE04EF434C8DECBE67FD58A074" ma:contentTypeVersion="10" ma:contentTypeDescription="" ma:contentTypeScope="" ma:versionID="c2434c7e036fbdb00d76290cd9c6396c">
  <xsd:schema xmlns:xsd="http://www.w3.org/2001/XMLSchema" xmlns:xs="http://www.w3.org/2001/XMLSchema" xmlns:p="http://schemas.microsoft.com/office/2006/metadata/properties" xmlns:ns2="2fb8a92a-9032-49d6-b983-191f0a73b01f" xmlns:ns3="4bd63098-0c83-43cf-abdd-085f2cc55a51" targetNamespace="http://schemas.microsoft.com/office/2006/metadata/properties" ma:root="true" ma:fieldsID="7f3a7fd941f69af4be576b57cbcc2582" ns2:_="" ns3:_="">
    <xsd:import namespace="2fb8a92a-9032-49d6-b983-191f0a73b01f"/>
    <xsd:import namespace="4bd63098-0c83-43cf-abdd-085f2cc55a51"/>
    <xsd:element name="properties">
      <xsd:complexType>
        <xsd:sequence>
          <xsd:element name="documentManagement">
            <xsd:complexType>
              <xsd:all>
                <xsd:element ref="ns2:Document_x0020_Categorization_x0020_Policy"/>
                <xsd:element ref="ns2:Owner_x0020_Group" minOccurs="0"/>
                <xsd:element ref="ns2:Committee" minOccurs="0"/>
                <xsd:element ref="ns2:WECC_x0020_Status" minOccurs="0"/>
                <xsd:element ref="ns2:Privacy"/>
                <xsd:element ref="ns2:Adopted_x002f_Approved_x0020_By" minOccurs="0"/>
                <xsd:element ref="ns2:Other_x0020_Reliability_x0020_Documents" minOccurs="0"/>
                <xsd:element ref="ns2:Jurisdiction" minOccurs="0"/>
                <xsd:element ref="ns2:Standard_x0020_Family" minOccurs="0"/>
                <xsd:element ref="ns3:TaxKeywordTaxHTField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3:Event_x0020_ID" minOccurs="0"/>
                <xsd:element ref="ns3:Approv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8a92a-9032-49d6-b983-191f0a73b01f" elementFormDefault="qualified">
    <xsd:import namespace="http://schemas.microsoft.com/office/2006/documentManagement/types"/>
    <xsd:import namespace="http://schemas.microsoft.com/office/infopath/2007/PartnerControls"/>
    <xsd:element name="Document_x0020_Categorization_x0020_Policy" ma:index="8" ma:displayName="WECC Categorization Policy" ma:default="N/A" ma:format="Dropdown" ma:internalName="Document_x0020_Categorization_x0020_Policy">
      <xsd:simpleType>
        <xsd:restriction base="dms:Choice">
          <xsd:enumeration value="N/A"/>
          <xsd:enumeration value="Charter"/>
          <xsd:enumeration value="Guideline"/>
          <xsd:enumeration value="Policy"/>
          <xsd:enumeration value="Regional Criteria"/>
          <xsd:enumeration value="Regional Reliability Standard"/>
          <xsd:enumeration value="Report or Other"/>
        </xsd:restriction>
      </xsd:simpleType>
    </xsd:element>
    <xsd:element name="Owner_x0020_Group" ma:index="9" nillable="true" ma:displayName="Owner Group" ma:internalName="Owner_x0020_Group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pliance"/>
                    <xsd:enumeration value="Compliance Open Webinars"/>
                    <xsd:enumeration value="Compliance Workshop"/>
                    <xsd:enumeration value="Event Analysis &amp; Situational Awareness"/>
                    <xsd:enumeration value="General &amp; Administrative"/>
                    <xsd:enumeration value="Human Resources"/>
                    <xsd:enumeration value="Information Technology"/>
                    <xsd:enumeration value="Legal &amp; Regulatory"/>
                    <xsd:enumeration value="Operations Performance Analysis"/>
                    <xsd:enumeration value="Performance Analysis"/>
                    <xsd:enumeration value="Planning Services"/>
                    <xsd:enumeration value="Registration and Certification"/>
                    <xsd:enumeration value="Reliability Assessment"/>
                    <xsd:enumeration value="Reliability Standards"/>
                    <xsd:enumeration value="Resource Adequacy"/>
                    <xsd:enumeration value="System Adequacy Planning"/>
                    <xsd:enumeration value="System Stability Planning"/>
                    <xsd:enumeration value="Training &amp; Education"/>
                    <xsd:enumeration value="Transmission Expansion Planning"/>
                    <xsd:enumeration value="WREGIS"/>
                  </xsd:restriction>
                </xsd:simpleType>
              </xsd:element>
            </xsd:sequence>
          </xsd:extension>
        </xsd:complexContent>
      </xsd:complexType>
    </xsd:element>
    <xsd:element name="Committee" ma:index="10" nillable="true" ma:displayName="Committee" ma:internalName="Committe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FTF"/>
                    <xsd:enumeration value="BOD"/>
                    <xsd:enumeration value="CIMTF"/>
                    <xsd:enumeration value="CSF"/>
                    <xsd:enumeration value="DEEMSF"/>
                    <xsd:enumeration value="EPAS"/>
                    <xsd:enumeration value="ESF"/>
                    <xsd:enumeration value="FAC"/>
                    <xsd:enumeration value="GC"/>
                    <xsd:enumeration value="GOPF"/>
                    <xsd:enumeration value="HPF"/>
                    <xsd:enumeration value="HRCC"/>
                    <xsd:enumeration value="ISEAS"/>
                    <xsd:enumeration value="JGC"/>
                    <xsd:enumeration value="LPTF"/>
                    <xsd:enumeration value="MAC"/>
                    <xsd:enumeration value="MBS"/>
                    <xsd:enumeration value="MVS"/>
                    <xsd:enumeration value="NC"/>
                    <xsd:enumeration value="OAWG"/>
                    <xsd:enumeration value="PCDS"/>
                    <xsd:enumeration value="PCS"/>
                    <xsd:enumeration value="PS"/>
                    <xsd:enumeration value="PSF"/>
                    <xsd:enumeration value="RAAG"/>
                    <xsd:enumeration value="RAC"/>
                    <xsd:enumeration value="RASRS"/>
                    <xsd:enumeration value="RRC"/>
                    <xsd:enumeration value="S4.9RC"/>
                    <xsd:enumeration value="SCMS"/>
                    <xsd:enumeration value="SRS"/>
                    <xsd:enumeration value="StS"/>
                    <xsd:enumeration value="TCOMS"/>
                    <xsd:enumeration value="UFLSWG"/>
                    <xsd:enumeration value="WREGIS"/>
                    <xsd:enumeration value="WREGIS-SAC"/>
                    <xsd:enumeration value="WSC"/>
                  </xsd:restriction>
                </xsd:simpleType>
              </xsd:element>
            </xsd:sequence>
          </xsd:extension>
        </xsd:complexContent>
      </xsd:complexType>
    </xsd:element>
    <xsd:element name="WECC_x0020_Status" ma:index="11" nillable="true" ma:displayName="WECC Status" ma:format="Dropdown" ma:internalName="WECC_x0020_Status" ma:readOnly="false">
      <xsd:simpleType>
        <xsd:restriction base="dms:Choice">
          <xsd:enumeration value="Draft"/>
          <xsd:enumeration value="Approval Item"/>
          <xsd:enumeration value="In Review"/>
          <xsd:enumeration value="Approved/Final"/>
          <xsd:enumeration value="Retired"/>
          <xsd:enumeration value="Replaced"/>
          <xsd:enumeration value="Redline"/>
          <xsd:enumeration value="Active"/>
          <xsd:enumeration value="Closed"/>
          <xsd:enumeration value="Hold"/>
        </xsd:restriction>
      </xsd:simpleType>
    </xsd:element>
    <xsd:element name="Privacy" ma:index="12" ma:displayName="Privacy" ma:format="Dropdown" ma:internalName="Privacy">
      <xsd:simpleType>
        <xsd:restriction base="dms:Choice">
          <xsd:enumeration value="Public"/>
          <xsd:enumeration value="Authenticated"/>
          <xsd:enumeration value="Base Cases"/>
          <xsd:enumeration value="NDA"/>
          <xsd:enumeration value="PSLF"/>
          <xsd:enumeration value="RAS OR GMD"/>
          <xsd:enumeration value="WECC Members"/>
        </xsd:restriction>
      </xsd:simpleType>
    </xsd:element>
    <xsd:element name="Adopted_x002f_Approved_x0020_By" ma:index="13" nillable="true" ma:displayName="Adopted/Approved By" ma:format="Dropdown" ma:internalName="Adopted_x002F_Approved_x0020_By" ma:readOnly="false">
      <xsd:simpleType>
        <xsd:restriction base="dms:Choice">
          <xsd:enumeration value="…"/>
          <xsd:enumeration value="ATFWG"/>
          <xsd:enumeration value="ATSMWG"/>
          <xsd:enumeration value="BOD"/>
          <xsd:enumeration value="BPSPRTF"/>
          <xsd:enumeration value="CIMTF"/>
          <xsd:enumeration value="CSWG"/>
          <xsd:enumeration value="DDMWG"/>
          <xsd:enumeration value="DEMSWG"/>
          <xsd:enumeration value="EDTF"/>
          <xsd:enumeration value="EPAS"/>
          <xsd:enumeration value="ESCTF"/>
          <xsd:enumeration value="ESMTF"/>
          <xsd:enumeration value="ESOTF"/>
          <xsd:enumeration value="ESTF"/>
          <xsd:enumeration value="FAC"/>
          <xsd:enumeration value="GC"/>
          <xsd:enumeration value="GOWG"/>
          <xsd:enumeration value="HPEAWG"/>
          <xsd:enumeration value="HPKTTF"/>
          <xsd:enumeration value="HPMMTF"/>
          <xsd:enumeration value="HPWG"/>
          <xsd:enumeration value="HRCC"/>
          <xsd:enumeration value="ISAS"/>
          <xsd:enumeration value="JGC"/>
          <xsd:enumeration value="JSIS"/>
          <xsd:enumeration value="LMWG"/>
          <xsd:enumeration value="LRTF"/>
          <xsd:enumeration value="MAC"/>
          <xsd:enumeration value="MIC"/>
          <xsd:enumeration value="MRAWG"/>
          <xsd:enumeration value="MVS"/>
          <xsd:enumeration value="NC"/>
          <xsd:enumeration value="OAWG"/>
          <xsd:enumeration value="OC"/>
          <xsd:enumeration value="PCDS"/>
          <xsd:enumeration value="PCMS"/>
          <xsd:enumeration value="PPMVDWG"/>
          <xsd:enumeration value="PRPTF"/>
          <xsd:enumeration value="PSWG"/>
          <xsd:enumeration value="PWG"/>
          <xsd:enumeration value="RAC"/>
          <xsd:enumeration value="RASRS"/>
          <xsd:enumeration value="REMWG"/>
          <xsd:enumeration value="RWG"/>
          <xsd:enumeration value="S49RC"/>
          <xsd:enumeration value="SASMS"/>
          <xsd:enumeration value="SCMWG"/>
          <xsd:enumeration value="SETF"/>
          <xsd:enumeration value="SEWG"/>
          <xsd:enumeration value="SPWG"/>
          <xsd:enumeration value="SRS"/>
          <xsd:enumeration value="StS"/>
          <xsd:enumeration value="SWG"/>
          <xsd:enumeration value="TELWG"/>
          <xsd:enumeration value="TSAWG"/>
          <xsd:enumeration value="UFLSWG"/>
          <xsd:enumeration value="WREGIS"/>
          <xsd:enumeration value="WREGIS-SAC"/>
          <xsd:enumeration value="WSC"/>
        </xsd:restriction>
      </xsd:simpleType>
    </xsd:element>
    <xsd:element name="Other_x0020_Reliability_x0020_Documents" ma:index="14" nillable="true" ma:displayName="Other Reliability Documents" ma:format="Dropdown" ma:internalName="Other_x0020_Reliability_x0020_Documents" ma:readOnly="false">
      <xsd:simpleType>
        <xsd:restriction base="dms:Choice">
          <xsd:enumeration value="..."/>
          <xsd:enumeration value="Best Practices"/>
          <xsd:enumeration value="Checklist"/>
          <xsd:enumeration value="Methodology"/>
          <xsd:enumeration value="Misoperations"/>
          <xsd:enumeration value="Protocol"/>
          <xsd:enumeration value="Workflow"/>
        </xsd:restriction>
      </xsd:simpleType>
    </xsd:element>
    <xsd:element name="Jurisdiction" ma:index="15" nillable="true" ma:displayName="Jurisdiction" ma:default="US (United States)" ma:internalName="Jurisdic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S (United States)"/>
                    <xsd:enumeration value="AB (Alberta)"/>
                    <xsd:enumeration value="BC (British Columbia)"/>
                    <xsd:enumeration value="MX (Baja Mexico)"/>
                  </xsd:restriction>
                </xsd:simpleType>
              </xsd:element>
            </xsd:sequence>
          </xsd:extension>
        </xsd:complexContent>
      </xsd:complexType>
    </xsd:element>
    <xsd:element name="Standard_x0020_Family" ma:index="16" nillable="true" ma:displayName="Standard Family" ma:format="Dropdown" ma:internalName="Standard_x0020_Family">
      <xsd:simpleType>
        <xsd:restriction base="dms:Choice">
          <xsd:enumeration value="BAL"/>
          <xsd:enumeration value="CIP"/>
          <xsd:enumeration value="COM"/>
          <xsd:enumeration value="EOP"/>
          <xsd:enumeration value="FAC"/>
          <xsd:enumeration value="INT"/>
          <xsd:enumeration value="IRO"/>
          <xsd:enumeration value="MOD"/>
          <xsd:enumeration value="NUC"/>
          <xsd:enumeration value="PER"/>
          <xsd:enumeration value="PRC"/>
          <xsd:enumeration value="TOP"/>
          <xsd:enumeration value="TPL"/>
          <xsd:enumeration value="VA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63098-0c83-43cf-abdd-085f2cc55a5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af747698-1922-4602-8604-6fec0d9c99b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16224b44-889d-4166-9284-f04ddcafbdf4}" ma:internalName="TaxCatchAll" ma:showField="CatchAllData" ma:web="4bd63098-0c83-43cf-abdd-085f2cc55a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vent_x0020_ID" ma:index="23" nillable="true" ma:displayName="Calendar Event ID" ma:internalName="Event_x0020_ID">
      <xsd:simpleType>
        <xsd:restriction base="dms:Note">
          <xsd:maxLength value="255"/>
        </xsd:restriction>
      </xsd:simpleType>
    </xsd:element>
    <xsd:element name="Approver" ma:index="24" ma:displayName="Approver" ma:list="UserInfo" ma:SharePointGroup="4815" ma:internalName="Approv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5BFAF5A-C407-4945-8CB3-424A348057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1EF14B-9FC4-4933-9DF9-300B895476B4}">
  <ds:schemaRefs>
    <ds:schemaRef ds:uri="aa393534-3c11-4f51-a2ca-331550489d06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8CE855-5420-406A-8A69-7400DCF18697}"/>
</file>

<file path=customXml/itemProps4.xml><?xml version="1.0" encoding="utf-8"?>
<ds:datastoreItem xmlns:ds="http://schemas.openxmlformats.org/officeDocument/2006/customXml" ds:itemID="{FE86671E-5A4F-439A-BFD5-1CF97C01E4F3}"/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</Template>
  <TotalTime>0</TotalTime>
  <Words>602</Words>
  <Application>Microsoft Office PowerPoint</Application>
  <PresentationFormat>On-screen Show (4:3)</PresentationFormat>
  <Paragraphs>260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Calibri</vt:lpstr>
      <vt:lpstr>Courier New</vt:lpstr>
      <vt:lpstr>Lucida Grande</vt:lpstr>
      <vt:lpstr>Tahoma</vt:lpstr>
      <vt:lpstr>Times New Roman</vt:lpstr>
      <vt:lpstr>Verdana</vt:lpstr>
      <vt:lpstr>Wingdings</vt:lpstr>
      <vt:lpstr>NERCTheme</vt:lpstr>
      <vt:lpstr>PowerPoint Presentation</vt:lpstr>
      <vt:lpstr>Events Analysis Process Capturing Faint Signals</vt:lpstr>
      <vt:lpstr>Event Severity Remains on Good Glideslope</vt:lpstr>
      <vt:lpstr>Continued Decline in Average Transmission Outage Severity</vt:lpstr>
      <vt:lpstr>Misoperations by Cause Code</vt:lpstr>
      <vt:lpstr>Misoperations Rates Continuing to Decline</vt:lpstr>
      <vt:lpstr>Misoperation Rate by Year</vt:lpstr>
      <vt:lpstr>Sustained Outages</vt:lpstr>
      <vt:lpstr>Sustained Outages</vt:lpstr>
      <vt:lpstr>System Dynamic Character is Changing</vt:lpstr>
      <vt:lpstr>Human Error</vt:lpstr>
      <vt:lpstr>Which Direction?</vt:lpstr>
      <vt:lpstr>Work as Planned</vt:lpstr>
      <vt:lpstr>Work as Executed</vt:lpstr>
      <vt:lpstr>Human Capital</vt:lpstr>
      <vt:lpstr>All Trying to do the Right Thing</vt:lpstr>
      <vt:lpstr>Sometimes it is a Human</vt:lpstr>
      <vt:lpstr>Your Artifacts Help Define You</vt:lpstr>
      <vt:lpstr>Risk versus Consequences</vt:lpstr>
      <vt:lpstr>Event Analysis and Compliance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Aug Presentation - James Merlo</dc:title>
  <dc:creator/>
  <cp:keywords>Workshops</cp:keywords>
  <cp:lastModifiedBy/>
  <cp:revision>1</cp:revision>
  <dcterms:created xsi:type="dcterms:W3CDTF">2017-08-21T15:43:32Z</dcterms:created>
  <dcterms:modified xsi:type="dcterms:W3CDTF">2017-08-21T16:05:39Z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0x010100E45EF0F8AAA65E428351BA36F1B645BE1200CA280BBE04EF434C8DECBE67FD58A074</vt:lpwstr>
  </property>
  <property fmtid="{D5CDD505-2E9C-101B-9397-08002B2CF9AE}" pid="3" name="Order">
    <vt:r8>5800</vt:r8>
  </property>
  <property fmtid="{D5CDD505-2E9C-101B-9397-08002B2CF9AE}" pid="4" name="_dlc_DocIdItemGuid">
    <vt:lpwstr>c6d70741-1871-429d-9e95-91be37d0e476</vt:lpwstr>
  </property>
  <property fmtid="{D5CDD505-2E9C-101B-9397-08002B2CF9AE}" pid="5" name="TaxKeyword">
    <vt:lpwstr>1714;#Workshops|ac0e11db-49ed-438d-9080-f92014019eb8</vt:lpwstr>
  </property>
</Properties>
</file>